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4" r:id="rId3"/>
    <p:sldId id="267" r:id="rId4"/>
    <p:sldId id="266" r:id="rId5"/>
    <p:sldId id="268" r:id="rId6"/>
    <p:sldId id="269" r:id="rId7"/>
    <p:sldId id="270" r:id="rId8"/>
    <p:sldId id="257" r:id="rId9"/>
    <p:sldId id="265" r:id="rId10"/>
    <p:sldId id="272" r:id="rId11"/>
    <p:sldId id="271" r:id="rId12"/>
    <p:sldId id="273" r:id="rId13"/>
    <p:sldId id="274" r:id="rId14"/>
    <p:sldId id="275" r:id="rId15"/>
    <p:sldId id="277" r:id="rId16"/>
    <p:sldId id="258" r:id="rId17"/>
    <p:sldId id="280" r:id="rId18"/>
    <p:sldId id="281" r:id="rId19"/>
    <p:sldId id="276" r:id="rId20"/>
    <p:sldId id="261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0ACEC"/>
    <a:srgbClr val="152E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63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ython.langchain.com/docs/get_started/introdu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E3D607-803F-4BBE-9003-1B34C7FCB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/>
        </p:blipFill>
        <p:spPr>
          <a:xfrm>
            <a:off x="338316" y="-11113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059993-2DD5-EA8C-A583-265B14371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669" y="4145280"/>
            <a:ext cx="5066250" cy="690880"/>
          </a:xfrm>
        </p:spPr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20904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Chains</a:t>
            </a:r>
            <a:r>
              <a:rPr lang="en-US" sz="4000" dirty="0"/>
              <a:t>: where LangChain got its name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dynamic behavior: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overall goal, tools and an 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489565"/>
            <a:ext cx="10332563" cy="16873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Adding capabilities with </a:t>
            </a:r>
            <a:r>
              <a:rPr lang="en-US" sz="4000" dirty="0">
                <a:solidFill>
                  <a:srgbClr val="FFFF00"/>
                </a:solidFill>
              </a:rPr>
              <a:t>Tools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/>
              <a:t>Toolkits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D2D3D-AA2E-A692-006E-9082A32289BC}"/>
              </a:ext>
            </a:extLst>
          </p:cNvPr>
          <p:cNvSpPr txBox="1"/>
          <p:nvPr/>
        </p:nvSpPr>
        <p:spPr>
          <a:xfrm>
            <a:off x="929718" y="5514879"/>
            <a:ext cx="7752369" cy="6480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langchain_community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tavily_search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Retrievers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</a:t>
            </a:r>
          </a:p>
          <a:p>
            <a:r>
              <a:rPr lang="en-US" dirty="0"/>
              <a:t>Retrievers connect a datastore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&lt;4&gt;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–n “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langchainhub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"https://openai3032.openai.azure.com/"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"2023-12-01-preview"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AZURE_GPT3_DEPLOYMENT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"GPT35"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AZURE_GPT4_DEPLOYMENT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3.5 and 4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from </a:t>
            </a:r>
            <a:r>
              <a:rPr lang="en-US" dirty="0" err="1"/>
              <a:t>Viseca</a:t>
            </a:r>
            <a:r>
              <a:rPr lang="en-US" dirty="0"/>
              <a:t> 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&lt;5&gt;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LLM-powered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langchain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Key components of langchain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Setting everything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Practical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LangChain can be applied in various scenarios, such as:</a:t>
            </a:r>
          </a:p>
          <a:p>
            <a:pPr lvl="1"/>
            <a:r>
              <a:rPr lang="en-US" dirty="0"/>
              <a:t>Automating code generation and review.</a:t>
            </a:r>
          </a:p>
          <a:p>
            <a:pPr lvl="1"/>
            <a:r>
              <a:rPr lang="en-US" dirty="0"/>
              <a:t>Enhancing chatbots with advanced contextual understanding.</a:t>
            </a:r>
          </a:p>
          <a:p>
            <a:pPr lvl="1"/>
            <a:r>
              <a:rPr lang="en-US" dirty="0"/>
              <a:t>Building intelligent data analysis tools.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chain: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main_recipe_generator.py</a:t>
            </a:r>
          </a:p>
          <a:p>
            <a:r>
              <a:rPr lang="en-US" dirty="0"/>
              <a:t>Complex react-agent with tools: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main_math.py</a:t>
            </a:r>
          </a:p>
          <a:p>
            <a:r>
              <a:rPr lang="en-US" dirty="0"/>
              <a:t>Agent with internet search: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main_travel_agent.py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Code is published here: </a:t>
            </a:r>
            <a:r>
              <a:rPr lang="en-US" u="sng" dirty="0">
                <a:solidFill>
                  <a:srgbClr val="FFFF00"/>
                </a:solidFill>
              </a:rPr>
              <a:t>https://github.com/ps78/langchain_starter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LLM-Powered Applications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LLMs are just models processing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output text based on text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2E8F1C-3A4D-5D3F-D042-758630CA647B}"/>
              </a:ext>
            </a:extLst>
          </p:cNvPr>
          <p:cNvGrpSpPr/>
          <p:nvPr/>
        </p:nvGrpSpPr>
        <p:grpSpPr>
          <a:xfrm>
            <a:off x="2867016" y="2811432"/>
            <a:ext cx="7702758" cy="1043207"/>
            <a:chOff x="2199070" y="4242956"/>
            <a:chExt cx="8564067" cy="7880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4C2110-D750-CA27-7310-806C4F1FABB7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E341E9-DF0D-B6EC-7B89-65096E0E152B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E672DA-59BA-FB07-A23E-EF30F658B1C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C455F-74A6-26A1-B75F-76E1A49AD4DF}"/>
                </a:ext>
              </a:extLst>
            </p:cNvPr>
            <p:cNvSpPr txBox="1"/>
            <p:nvPr/>
          </p:nvSpPr>
          <p:spPr>
            <a:xfrm>
              <a:off x="2983345" y="4242956"/>
              <a:ext cx="1148868" cy="34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E78C9-CCDE-2A0C-D32F-E810DD5B6096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F5C019-8656-D8A9-17E8-ACF6F29482FE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FC2D1D-0743-15B0-E9CF-7064E8A0B9EB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D0075C-EA3B-D3D6-1608-0CAB68DA26D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3659AC-7568-1819-E05E-023BD2E016CD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7A79B-581F-0A06-14B2-77BF593E307E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E8226B-B4EC-E19F-189C-5A474FEF54ED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016C84-F876-88DC-53E7-05B37CACE642}"/>
                </a:ext>
              </a:extLst>
            </p:cNvPr>
            <p:cNvSpPr txBox="1"/>
            <p:nvPr/>
          </p:nvSpPr>
          <p:spPr>
            <a:xfrm>
              <a:off x="9181934" y="4401464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E635C37-E1D5-5736-17B1-EF6F0B9A0CA2}"/>
              </a:ext>
            </a:extLst>
          </p:cNvPr>
          <p:cNvSpPr/>
          <p:nvPr/>
        </p:nvSpPr>
        <p:spPr>
          <a:xfrm>
            <a:off x="2876888" y="5000235"/>
            <a:ext cx="1158162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15C59-9169-B7C9-5517-60E27C5560CF}"/>
              </a:ext>
            </a:extLst>
          </p:cNvPr>
          <p:cNvSpPr/>
          <p:nvPr/>
        </p:nvSpPr>
        <p:spPr>
          <a:xfrm>
            <a:off x="4741574" y="5004171"/>
            <a:ext cx="982527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C1AA03-FCE6-3135-06D4-7340C1A7A7B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4035050" y="5261162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3431C8C-09B0-D11C-DD58-1D363ACE22B4}"/>
              </a:ext>
            </a:extLst>
          </p:cNvPr>
          <p:cNvSpPr/>
          <p:nvPr/>
        </p:nvSpPr>
        <p:spPr>
          <a:xfrm>
            <a:off x="6430626" y="4999550"/>
            <a:ext cx="1192275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3592A8-B8F8-3540-CFB0-43200A64FA8C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5724101" y="5260477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vs traditional ML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to train in the order of </a:t>
            </a:r>
            <a:r>
              <a:rPr lang="en-US" sz="2000" dirty="0">
                <a:solidFill>
                  <a:srgbClr val="FFFF00"/>
                </a:solidFill>
              </a:rPr>
              <a:t>1000’s to millions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need to be </a:t>
            </a:r>
            <a:r>
              <a:rPr lang="en-US" sz="2000" dirty="0">
                <a:solidFill>
                  <a:srgbClr val="FFFF00"/>
                </a:solidFill>
              </a:rPr>
              <a:t>trained from scratch </a:t>
            </a:r>
            <a:r>
              <a:rPr lang="en-US" sz="2000" dirty="0"/>
              <a:t>input-features are specific to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GPU</a:t>
            </a:r>
            <a:r>
              <a:rPr lang="en-US" sz="2000" dirty="0"/>
              <a:t> </a:t>
            </a:r>
            <a:r>
              <a:rPr lang="en-US" sz="2000" dirty="0" err="1"/>
              <a:t>benefitial</a:t>
            </a:r>
            <a:r>
              <a:rPr lang="en-US" sz="2000" dirty="0"/>
              <a:t> for efficient training.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is very fast, </a:t>
            </a:r>
            <a:r>
              <a:rPr lang="en-US" sz="2000" dirty="0">
                <a:solidFill>
                  <a:srgbClr val="FFFF00"/>
                </a:solidFill>
              </a:rPr>
              <a:t>no special hardware </a:t>
            </a:r>
            <a:r>
              <a:rPr lang="en-US" sz="20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Large language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in the </a:t>
            </a:r>
            <a:r>
              <a:rPr lang="en-US" sz="2000" dirty="0">
                <a:solidFill>
                  <a:srgbClr val="FFFF00"/>
                </a:solidFill>
              </a:rPr>
              <a:t>billions</a:t>
            </a:r>
            <a:r>
              <a:rPr lang="en-US" sz="2000" dirty="0"/>
              <a:t> (e.g. Llama2-&gt;80 b, GPT4 supposedly &gt; 1 trillion)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are </a:t>
            </a:r>
            <a:r>
              <a:rPr lang="en-US" sz="2000" dirty="0">
                <a:solidFill>
                  <a:srgbClr val="FFFF00"/>
                </a:solidFill>
              </a:rPr>
              <a:t>pre-trained</a:t>
            </a:r>
            <a:r>
              <a:rPr lang="en-US" sz="2000" dirty="0"/>
              <a:t>, can be applied to many problems without any fine-tuning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Multiple servers</a:t>
            </a:r>
            <a:r>
              <a:rPr lang="en-US" sz="2000" dirty="0"/>
              <a:t> required for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also </a:t>
            </a:r>
            <a:r>
              <a:rPr lang="en-US" sz="2000" dirty="0">
                <a:solidFill>
                  <a:srgbClr val="FFFF00"/>
                </a:solidFill>
              </a:rPr>
              <a:t>requires GPU </a:t>
            </a:r>
            <a:r>
              <a:rPr lang="en-US" sz="20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C53F-3884-6FB2-CB59-D9BDD06F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as an 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555A0-02D8-DE89-542A-01C2C7E21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Traditional application</a:t>
            </a:r>
            <a:endParaRPr lang="en-US" sz="2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A34C73-5133-1DB3-C33A-7627F0D3DA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Application using LLM</a:t>
            </a: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C371-064F-F3F3-8A92-CC5C0EAD996F}"/>
              </a:ext>
            </a:extLst>
          </p:cNvPr>
          <p:cNvSpPr/>
          <p:nvPr/>
        </p:nvSpPr>
        <p:spPr>
          <a:xfrm>
            <a:off x="2408025" y="4487397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58FE8-9462-989B-1917-388BF3A7C0FE}"/>
              </a:ext>
            </a:extLst>
          </p:cNvPr>
          <p:cNvSpPr/>
          <p:nvPr/>
        </p:nvSpPr>
        <p:spPr>
          <a:xfrm>
            <a:off x="7682702" y="4487396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2FB95-48F4-3324-8DF1-4A9D9BD17AF9}"/>
              </a:ext>
            </a:extLst>
          </p:cNvPr>
          <p:cNvSpPr/>
          <p:nvPr/>
        </p:nvSpPr>
        <p:spPr>
          <a:xfrm>
            <a:off x="2902171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A1489-EC2B-F7DB-259F-E07741181B5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3211589" y="3228943"/>
            <a:ext cx="0" cy="125845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3DB702-D51A-18EE-1A88-8FB9B94694AB}"/>
              </a:ext>
            </a:extLst>
          </p:cNvPr>
          <p:cNvSpPr txBox="1"/>
          <p:nvPr/>
        </p:nvSpPr>
        <p:spPr>
          <a:xfrm>
            <a:off x="3298276" y="3458485"/>
            <a:ext cx="1148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 calls</a:t>
            </a:r>
          </a:p>
          <a:p>
            <a:r>
              <a:rPr lang="en-US" sz="1400" dirty="0"/>
              <a:t>Latency ~some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93EFC-CA71-4156-1C60-832688440020}"/>
              </a:ext>
            </a:extLst>
          </p:cNvPr>
          <p:cNvSpPr txBox="1"/>
          <p:nvPr/>
        </p:nvSpPr>
        <p:spPr>
          <a:xfrm>
            <a:off x="4015152" y="4796515"/>
            <a:ext cx="16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wired in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5C66F-DD49-04F6-5FFA-17FED1D31033}"/>
              </a:ext>
            </a:extLst>
          </p:cNvPr>
          <p:cNvSpPr/>
          <p:nvPr/>
        </p:nvSpPr>
        <p:spPr>
          <a:xfrm>
            <a:off x="8176847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1AE94-16DF-262C-6559-77F78C3AFE39}"/>
              </a:ext>
            </a:extLst>
          </p:cNvPr>
          <p:cNvSpPr/>
          <p:nvPr/>
        </p:nvSpPr>
        <p:spPr>
          <a:xfrm>
            <a:off x="1999318" y="3624739"/>
            <a:ext cx="1076031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msg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54A7F0-7035-6354-ADA4-00D24433FB03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8486265" y="3228943"/>
            <a:ext cx="1" cy="12584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C9C8E-AE32-B069-EF31-DA6C36A0F42D}"/>
              </a:ext>
            </a:extLst>
          </p:cNvPr>
          <p:cNvSpPr txBox="1"/>
          <p:nvPr/>
        </p:nvSpPr>
        <p:spPr>
          <a:xfrm>
            <a:off x="8621247" y="3381116"/>
            <a:ext cx="114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Tokenization</a:t>
            </a:r>
          </a:p>
          <a:p>
            <a:r>
              <a:rPr lang="en-US" sz="1400" dirty="0"/>
              <a:t>Embedding</a:t>
            </a:r>
          </a:p>
          <a:p>
            <a:r>
              <a:rPr lang="en-US" sz="1400" dirty="0"/>
              <a:t>Latency ~seconds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C59F91-CA80-90B2-A593-3563416677A5}"/>
              </a:ext>
            </a:extLst>
          </p:cNvPr>
          <p:cNvSpPr/>
          <p:nvPr/>
        </p:nvSpPr>
        <p:spPr>
          <a:xfrm>
            <a:off x="6704703" y="3625230"/>
            <a:ext cx="160712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 text msg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FEFF2-7CD7-A3D7-AA89-9A78B4F743BA}"/>
              </a:ext>
            </a:extLst>
          </p:cNvPr>
          <p:cNvSpPr txBox="1"/>
          <p:nvPr/>
        </p:nvSpPr>
        <p:spPr>
          <a:xfrm>
            <a:off x="9289829" y="4688793"/>
            <a:ext cx="16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partially outsourced to LLM</a:t>
            </a:r>
          </a:p>
        </p:txBody>
      </p:sp>
    </p:spTree>
    <p:extLst>
      <p:ext uri="{BB962C8B-B14F-4D97-AF65-F5344CB8AC3E}">
        <p14:creationId xmlns:p14="http://schemas.microsoft.com/office/powerpoint/2010/main" val="15214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langchain overview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is LangChain?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Python-based framework</a:t>
            </a:r>
          </a:p>
          <a:p>
            <a:r>
              <a:rPr lang="en-US" dirty="0"/>
              <a:t>Aims to accelerate and simplify building applications based on LLMs</a:t>
            </a:r>
          </a:p>
          <a:p>
            <a:r>
              <a:rPr lang="en-US" dirty="0"/>
              <a:t>New project that gained very quick adoption (1st release Oct 22, as of March 24 it’s 0.1.11)</a:t>
            </a:r>
          </a:p>
          <a:p>
            <a:r>
              <a:rPr lang="en-US" dirty="0"/>
              <a:t>Seems to become de-facto standard for building LLM-based (prototype) apps</a:t>
            </a:r>
          </a:p>
          <a:p>
            <a:r>
              <a:rPr lang="en-US" dirty="0"/>
              <a:t>Also well known project LlamaIndex provides substitution for some functionality of LangChain, but is not a replacement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02F9F-66F7-5477-61DB-4D8F024F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668" y="-6786"/>
            <a:ext cx="6785332" cy="6864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6F08D-8297-7636-5401-58B1F1135653}"/>
              </a:ext>
            </a:extLst>
          </p:cNvPr>
          <p:cNvSpPr txBox="1"/>
          <p:nvPr/>
        </p:nvSpPr>
        <p:spPr>
          <a:xfrm>
            <a:off x="694574" y="2802068"/>
            <a:ext cx="401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https://python.langchain.com/docs/get_started/introduction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2645914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2128</TotalTime>
  <Words>1048</Words>
  <Application>Microsoft Office PowerPoint</Application>
  <PresentationFormat>Widescreen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LLM-Powered Applications</vt:lpstr>
      <vt:lpstr>LLMs are just models processing numbers</vt:lpstr>
      <vt:lpstr>LLM vs traditional ML model</vt:lpstr>
      <vt:lpstr>LLM as an API</vt:lpstr>
      <vt:lpstr>langchain overview</vt:lpstr>
      <vt:lpstr>What is LangChain?</vt:lpstr>
      <vt:lpstr>PowerPoint Presentation</vt:lpstr>
      <vt:lpstr>Key components of langchain</vt:lpstr>
      <vt:lpstr>Chains: where LangChain got its name from</vt:lpstr>
      <vt:lpstr>Adding dynamic behavior: Agents</vt:lpstr>
      <vt:lpstr>Adding capabilities with Tools &amp; Toolkits</vt:lpstr>
      <vt:lpstr>Retrievers &amp; Stores</vt:lpstr>
      <vt:lpstr>Setting everything up</vt:lpstr>
      <vt:lpstr>Create an environment, install langchain</vt:lpstr>
      <vt:lpstr>Store your secrets</vt:lpstr>
      <vt:lpstr>Using Azure OpenAI</vt:lpstr>
      <vt:lpstr>Examples</vt:lpstr>
      <vt:lpstr>Practical Use Cases</vt:lpstr>
      <vt:lpstr>Sample code</vt:lpstr>
      <vt:lpstr>Thank you  Pascal Simon https://github.com/ps78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48</cp:revision>
  <dcterms:created xsi:type="dcterms:W3CDTF">2013-01-27T09:14:16Z</dcterms:created>
  <dcterms:modified xsi:type="dcterms:W3CDTF">2024-03-10T14:06:55Z</dcterms:modified>
  <cp:category/>
</cp:coreProperties>
</file>